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62" r:id="rId4"/>
    <p:sldId id="259" r:id="rId5"/>
    <p:sldId id="258" r:id="rId6"/>
    <p:sldId id="260" r:id="rId7"/>
    <p:sldId id="261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BD506D8-E923-4876-9FE6-D760B6FCC0E0}" type="datetimeFigureOut">
              <a:rPr lang="ru-RU"/>
              <a:pPr>
                <a:defRPr/>
              </a:pPr>
              <a:t>12.01.2014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EC7C720-7668-4725-BE6E-2CCF74BD30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EC7C720-7668-4725-BE6E-2CCF74BD30C4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EC7C720-7668-4725-BE6E-2CCF74BD30C4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EC7C720-7668-4725-BE6E-2CCF74BD30C4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EC7C720-7668-4725-BE6E-2CCF74BD30C4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EC7C720-7668-4725-BE6E-2CCF74BD30C4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EC7C720-7668-4725-BE6E-2CCF74BD30C4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EC7C720-7668-4725-BE6E-2CCF74BD30C4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EC7C720-7668-4725-BE6E-2CCF74BD30C4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EC7C720-7668-4725-BE6E-2CCF74BD30C4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D94F1A-2140-47B0-9DC9-6941268BC82B}" type="datetime1">
              <a:rPr lang="ru-RU"/>
              <a:pPr>
                <a:defRPr/>
              </a:pPr>
              <a:t>12.01.2014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AA5A8C-CF08-42FA-A47E-604DF15879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3F6777-8D78-4009-A012-205291E63DEB}" type="datetime1">
              <a:rPr lang="ru-RU"/>
              <a:pPr>
                <a:defRPr/>
              </a:pPr>
              <a:t>12.01.2014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8FF781-708A-4D72-82C1-7923820832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BB641-9766-4059-BCB9-1466B1D65721}" type="datetime1">
              <a:rPr lang="ru-RU"/>
              <a:pPr>
                <a:defRPr/>
              </a:pPr>
              <a:t>12.01.2014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842F65-C71F-47FF-9421-4C4FAF74AC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9D2AC9-5DDB-4A8E-84FF-C13947F773B3}" type="datetime1">
              <a:rPr lang="ru-RU"/>
              <a:pPr>
                <a:defRPr/>
              </a:pPr>
              <a:t>12.01.2014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70AAE0-374A-40B9-86B1-86DA027831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EACDFD-0168-4F3C-BD77-42BC755C8036}" type="datetime1">
              <a:rPr lang="ru-RU"/>
              <a:pPr>
                <a:defRPr/>
              </a:pPr>
              <a:t>12.01.2014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081FD1-7317-4560-9C99-41024BAD84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B7EB96-73E4-4E5B-AE0B-C565E4BFFC6F}" type="datetime1">
              <a:rPr lang="ru-RU"/>
              <a:pPr>
                <a:defRPr/>
              </a:pPr>
              <a:t>12.01.2014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59D738-FA0B-4766-A757-287B6A4426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3CB59A-BA0E-4E7A-815F-67AFF3C3D05F}" type="datetime1">
              <a:rPr lang="ru-RU"/>
              <a:pPr>
                <a:defRPr/>
              </a:pPr>
              <a:t>12.01.2014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B2F999-6955-4877-AC2E-7A1D5FF948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E8D3A9-8E71-4567-8199-314911AE3033}" type="datetime1">
              <a:rPr lang="ru-RU"/>
              <a:pPr>
                <a:defRPr/>
              </a:pPr>
              <a:t>12.01.2014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9236E5-57DB-4108-8EEF-EDF28D9C9D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9E034-F00D-4437-9D8F-1A902B70B6D8}" type="datetime1">
              <a:rPr lang="ru-RU"/>
              <a:pPr>
                <a:defRPr/>
              </a:pPr>
              <a:t>12.01.2014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3406E9-BCF7-4E0D-89BD-9B90BC9759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FD79D3-C243-4571-8330-BBEE757CBF45}" type="datetime1">
              <a:rPr lang="ru-RU"/>
              <a:pPr>
                <a:defRPr/>
              </a:pPr>
              <a:t>12.01.2014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380907-09BB-4A7E-A217-75BAB1D587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AFF57A-7EC1-478F-AF42-490131629883}" type="datetime1">
              <a:rPr lang="ru-RU"/>
              <a:pPr>
                <a:defRPr/>
              </a:pPr>
              <a:t>12.01.2014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C73483-BE09-4B3F-8343-E33ACCF86E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F7BBCE4-74B4-42EC-A4A6-96538A048DCA}" type="datetime1">
              <a:rPr lang="ru-RU"/>
              <a:pPr>
                <a:defRPr/>
              </a:pPr>
              <a:t>12.01.2014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60821B8-61AD-4868-A132-E4B7D650A6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gif"/><Relationship Id="rId3" Type="http://schemas.openxmlformats.org/officeDocument/2006/relationships/hyperlink" Target="http://&#1095;&#1090;&#1086;-&#1086;&#1079;&#1085;&#1072;&#1095;&#1072;&#1077;&#1090;.&#1088;&#1092;/%D0%BA%D0%B0%D1%80%D0%BB%D0%B8%D0%BA" TargetMode="External"/><Relationship Id="rId7" Type="http://schemas.openxmlformats.org/officeDocument/2006/relationships/hyperlink" Target="http://&#1095;&#1090;&#1086;-&#1086;&#1079;&#1085;&#1072;&#1095;&#1072;&#1077;&#1090;.&#1088;&#1092;/%D1%81%D0%BE%D0%BB%D0%BD%D1%86%D0%B5%D0%B7%D0%B0%D1%89%D0%B8%D1%82%D0%BD%D1%8B%D0%B9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&#1095;&#1090;&#1086;-&#1086;&#1079;&#1085;&#1072;&#1095;&#1072;&#1077;&#1090;.&#1088;&#1092;/%D1%81%D0%BE%D0%BB%D0%BD%D1%86%D0%B5%D1%81%D1%82%D0%BE%D1%8F%D0%BD%D0%B8%D0%B5" TargetMode="External"/><Relationship Id="rId5" Type="http://schemas.openxmlformats.org/officeDocument/2006/relationships/hyperlink" Target="http://&#1095;&#1090;&#1086;-&#1086;&#1079;&#1085;&#1072;&#1095;&#1072;&#1077;&#1090;.&#1088;&#1092;/%D1%81%D0%BE%D0%BB%D0%BD%D1%86%D0%B5%D0%B2%D0%BE%D1%80%D0%BE%D1%82" TargetMode="External"/><Relationship Id="rId4" Type="http://schemas.openxmlformats.org/officeDocument/2006/relationships/hyperlink" Target="http://&#1095;&#1090;&#1086;-&#1086;&#1079;&#1085;&#1072;&#1095;&#1072;&#1077;&#1090;.&#1088;&#1092;/%D1%80%D0%B0%D1%81%D0%BA%D1%80%D0%BE%D0%B9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gif"/><Relationship Id="rId4" Type="http://schemas.openxmlformats.org/officeDocument/2006/relationships/image" Target="../media/image7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dic.academic.ru/dic.nsf/dic_antonyms/5193/%D1%81%D0%BE%D0%BB%D0%BD%D1%86%D0%B5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unmuseum.ru/mus.php?f=vizitka&amp;p=vizitka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-180528" y="2060848"/>
            <a:ext cx="7772400" cy="1470025"/>
          </a:xfrm>
        </p:spPr>
        <p:txBody>
          <a:bodyPr/>
          <a:lstStyle/>
          <a:p>
            <a:r>
              <a:rPr lang="ru-RU" sz="6000" b="1" dirty="0" smtClean="0">
                <a:latin typeface="Book Antiqua" pitchFamily="18" charset="0"/>
              </a:rPr>
              <a:t>История одного слова</a:t>
            </a:r>
            <a:endParaRPr lang="ru-RU" sz="6000" b="1" dirty="0" smtClean="0">
              <a:latin typeface="Book Antiqua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652120" y="4005064"/>
            <a:ext cx="2912368" cy="1345704"/>
          </a:xfrm>
        </p:spPr>
        <p:txBody>
          <a:bodyPr rtlCol="0">
            <a:normAutofit fontScale="70000" lnSpcReduction="20000"/>
          </a:bodyPr>
          <a:lstStyle/>
          <a:p>
            <a:pPr algn="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Подготовила: </a:t>
            </a:r>
          </a:p>
          <a:p>
            <a:pPr algn="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ученица 6 «А» класса </a:t>
            </a:r>
          </a:p>
          <a:p>
            <a:pPr algn="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Мурина Анастасия</a:t>
            </a:r>
            <a:endParaRPr lang="ru-RU" dirty="0" smtClean="0"/>
          </a:p>
        </p:txBody>
      </p:sp>
      <p:pic>
        <p:nvPicPr>
          <p:cNvPr id="2053" name="Picture 5" descr="http://content.foto.mail.ru/list/olesya-ilina/_answers/i-14714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300192" y="188640"/>
            <a:ext cx="2843808" cy="2720577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2771800" y="188640"/>
            <a:ext cx="4104456" cy="1143000"/>
          </a:xfrm>
        </p:spPr>
        <p:txBody>
          <a:bodyPr/>
          <a:lstStyle/>
          <a:p>
            <a:r>
              <a:rPr lang="ru-RU" sz="6000" b="1" dirty="0" smtClean="0">
                <a:latin typeface="Book Antiqua" pitchFamily="18" charset="0"/>
              </a:rPr>
              <a:t>Солнце</a:t>
            </a:r>
            <a:endParaRPr lang="ru-RU" sz="6000" b="1" dirty="0" smtClean="0">
              <a:latin typeface="Book Antiqua" pitchFamily="18" charset="0"/>
            </a:endParaRPr>
          </a:p>
        </p:txBody>
      </p:sp>
      <p:sp>
        <p:nvSpPr>
          <p:cNvPr id="3075" name="Содержимое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sz="2000" u="sng" dirty="0" smtClean="0"/>
              <a:t>Толковый словарь Ожегова.</a:t>
            </a:r>
            <a:endParaRPr lang="ru-RU" sz="2000" dirty="0" smtClean="0"/>
          </a:p>
          <a:p>
            <a:pPr>
              <a:buAutoNum type="arabicPeriod"/>
            </a:pPr>
            <a:r>
              <a:rPr lang="ru-RU" sz="1800" dirty="0" smtClean="0"/>
              <a:t> - гимнастическое упражнение - вращение тела вокруг перекладины  </a:t>
            </a:r>
            <a:r>
              <a:rPr lang="ru-RU" sz="1800" dirty="0" smtClean="0"/>
              <a:t>(Крутиться солнцем.)</a:t>
            </a:r>
          </a:p>
          <a:p>
            <a:pPr>
              <a:buAutoNum type="arabicPeriod"/>
            </a:pPr>
            <a:r>
              <a:rPr lang="ru-RU" sz="1800" dirty="0" smtClean="0"/>
              <a:t>- </a:t>
            </a:r>
            <a:r>
              <a:rPr lang="ru-RU" sz="1800" dirty="0" smtClean="0"/>
              <a:t>свет, тепло, излучаемые этим светилом </a:t>
            </a:r>
            <a:r>
              <a:rPr lang="ru-RU" sz="1800" dirty="0" smtClean="0"/>
              <a:t> (В </a:t>
            </a:r>
            <a:r>
              <a:rPr lang="ru-RU" sz="1800" dirty="0" smtClean="0"/>
              <a:t>комнате много солнца</a:t>
            </a:r>
            <a:r>
              <a:rPr lang="ru-RU" sz="1800" dirty="0" smtClean="0"/>
              <a:t>.)</a:t>
            </a:r>
          </a:p>
          <a:p>
            <a:pPr>
              <a:buAutoNum type="arabicPeriod"/>
            </a:pPr>
            <a:r>
              <a:rPr lang="ru-RU" sz="1800" dirty="0" smtClean="0"/>
              <a:t>- </a:t>
            </a:r>
            <a:r>
              <a:rPr lang="ru-RU" sz="1800" dirty="0" smtClean="0"/>
              <a:t>небесное светило - раскаленное плазменное тело шарообразной формы, вокруг </a:t>
            </a:r>
            <a:r>
              <a:rPr lang="ru-RU" sz="1800" dirty="0" smtClean="0"/>
              <a:t>которого </a:t>
            </a:r>
            <a:r>
              <a:rPr lang="ru-RU" sz="1800" dirty="0" smtClean="0"/>
              <a:t>обращается Земля и другие планеты </a:t>
            </a:r>
            <a:r>
              <a:rPr lang="ru-RU" sz="1800" dirty="0" smtClean="0"/>
              <a:t> (Солнце - звезда-</a:t>
            </a:r>
            <a:r>
              <a:rPr lang="ru-RU" sz="1800" u="sng" dirty="0" smtClean="0">
                <a:hlinkClick r:id="rId3"/>
              </a:rPr>
              <a:t>карлик</a:t>
            </a:r>
            <a:r>
              <a:rPr lang="ru-RU" sz="1800" dirty="0" smtClean="0"/>
              <a:t>.) </a:t>
            </a:r>
          </a:p>
          <a:p>
            <a:pPr>
              <a:buAutoNum type="arabicPeriod"/>
            </a:pPr>
            <a:r>
              <a:rPr lang="ru-RU" sz="1800" dirty="0" smtClean="0"/>
              <a:t>-</a:t>
            </a:r>
            <a:r>
              <a:rPr lang="ru-RU" sz="1800" dirty="0" smtClean="0"/>
              <a:t> </a:t>
            </a:r>
            <a:r>
              <a:rPr lang="ru-RU" sz="1800" dirty="0" smtClean="0">
                <a:hlinkClick r:id="rId4"/>
              </a:rPr>
              <a:t>раскрой</a:t>
            </a:r>
            <a:r>
              <a:rPr lang="ru-RU" sz="1800" dirty="0" smtClean="0"/>
              <a:t> одежды в виде круга </a:t>
            </a:r>
            <a:r>
              <a:rPr lang="ru-RU" sz="1800" dirty="0" smtClean="0"/>
              <a:t> (Юбка солнце.)</a:t>
            </a:r>
          </a:p>
          <a:p>
            <a:pPr>
              <a:buAutoNum type="arabicPeriod"/>
            </a:pPr>
            <a:r>
              <a:rPr lang="ru-RU" sz="1800" dirty="0" smtClean="0"/>
              <a:t>- </a:t>
            </a:r>
            <a:r>
              <a:rPr lang="ru-RU" sz="1800" dirty="0" smtClean="0"/>
              <a:t>то что является источником, средоточием чего-нибудь ценного, высокого, жизненно </a:t>
            </a:r>
            <a:r>
              <a:rPr lang="ru-RU" sz="1800" dirty="0" smtClean="0"/>
              <a:t>необходимого</a:t>
            </a:r>
            <a:r>
              <a:rPr lang="ru-RU" sz="1800" dirty="0" smtClean="0"/>
              <a:t> </a:t>
            </a:r>
            <a:r>
              <a:rPr lang="ru-RU" sz="1800" dirty="0" smtClean="0"/>
              <a:t> (Солнце правды.)</a:t>
            </a:r>
          </a:p>
          <a:p>
            <a:pPr>
              <a:buAutoNum type="arabicPeriod"/>
            </a:pPr>
            <a:r>
              <a:rPr lang="ru-RU" sz="1800" dirty="0" smtClean="0"/>
              <a:t>- </a:t>
            </a:r>
            <a:r>
              <a:rPr lang="ru-RU" sz="1800" dirty="0" smtClean="0"/>
              <a:t>Первая часть сложных слов со </a:t>
            </a:r>
            <a:r>
              <a:rPr lang="ru-RU" sz="1800" dirty="0" smtClean="0"/>
              <a:t>значением </a:t>
            </a:r>
            <a:r>
              <a:rPr lang="ru-RU" sz="1800" dirty="0" smtClean="0"/>
              <a:t>похожий на </a:t>
            </a:r>
            <a:r>
              <a:rPr lang="ru-RU" sz="1800" dirty="0" smtClean="0"/>
              <a:t>солнце N3</a:t>
            </a:r>
            <a:r>
              <a:rPr lang="ru-RU" sz="1800" dirty="0" smtClean="0"/>
              <a:t> </a:t>
            </a:r>
            <a:r>
              <a:rPr lang="ru-RU" sz="1800" dirty="0" smtClean="0"/>
              <a:t> (солнцевидный </a:t>
            </a:r>
            <a:r>
              <a:rPr lang="ru-RU" sz="1800" dirty="0" smtClean="0"/>
              <a:t>(у растений</a:t>
            </a:r>
            <a:r>
              <a:rPr lang="ru-RU" sz="1800" dirty="0" smtClean="0"/>
              <a:t>))</a:t>
            </a:r>
          </a:p>
          <a:p>
            <a:pPr>
              <a:buAutoNum type="arabicPeriod"/>
            </a:pPr>
            <a:r>
              <a:rPr lang="ru-RU" sz="1800" dirty="0" smtClean="0"/>
              <a:t>- </a:t>
            </a:r>
            <a:r>
              <a:rPr lang="ru-RU" sz="1800" dirty="0" smtClean="0"/>
              <a:t>Первая часть сложных слов со знач. относящийся к солнцу N1 </a:t>
            </a:r>
            <a:r>
              <a:rPr lang="ru-RU" sz="1800" dirty="0" smtClean="0"/>
              <a:t> (</a:t>
            </a:r>
            <a:r>
              <a:rPr lang="ru-RU" sz="1800" dirty="0" smtClean="0">
                <a:hlinkClick r:id="rId5"/>
              </a:rPr>
              <a:t>солнцеворот</a:t>
            </a:r>
            <a:r>
              <a:rPr lang="ru-RU" sz="1800" dirty="0" smtClean="0"/>
              <a:t> (народное название </a:t>
            </a:r>
            <a:r>
              <a:rPr lang="ru-RU" sz="1800" dirty="0" smtClean="0">
                <a:hlinkClick r:id="rId6"/>
              </a:rPr>
              <a:t>солнцестояния</a:t>
            </a:r>
            <a:r>
              <a:rPr lang="ru-RU" sz="1800" dirty="0" smtClean="0"/>
              <a:t>))</a:t>
            </a:r>
          </a:p>
          <a:p>
            <a:pPr>
              <a:buAutoNum type="arabicPeriod"/>
            </a:pPr>
            <a:r>
              <a:rPr lang="ru-RU" sz="1800" dirty="0" smtClean="0"/>
              <a:t>- </a:t>
            </a:r>
            <a:r>
              <a:rPr lang="ru-RU" sz="1800" dirty="0" smtClean="0"/>
              <a:t>Первая часть сложных слов со знач. относящийся к солнцу N2 </a:t>
            </a:r>
            <a:r>
              <a:rPr lang="ru-RU" sz="1800" dirty="0" smtClean="0"/>
              <a:t> (</a:t>
            </a:r>
            <a:r>
              <a:rPr lang="ru-RU" sz="1800" dirty="0" smtClean="0">
                <a:hlinkClick r:id="rId7"/>
              </a:rPr>
              <a:t>солнцезащитный</a:t>
            </a:r>
            <a:r>
              <a:rPr lang="ru-RU" sz="1800" dirty="0" smtClean="0"/>
              <a:t>, </a:t>
            </a:r>
            <a:r>
              <a:rPr lang="ru-RU" sz="1800" dirty="0" smtClean="0"/>
              <a:t> солнцелюбивый)</a:t>
            </a:r>
            <a:endParaRPr lang="ru-RU" sz="1800" dirty="0" smtClean="0"/>
          </a:p>
          <a:p>
            <a:endParaRPr lang="ru-RU" sz="1200" dirty="0" smtClean="0"/>
          </a:p>
        </p:txBody>
      </p:sp>
      <p:sp>
        <p:nvSpPr>
          <p:cNvPr id="5" name="Дата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BDDBA572-343F-4BEF-8739-35464972B543}" type="datetime1">
              <a:rPr lang="ru-RU"/>
              <a:pPr>
                <a:defRPr/>
              </a:pPr>
              <a:t>12.01.2014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5141CE-9124-4B07-AAAA-0BE6CB1BAD3D}" type="slidenum">
              <a:rPr lang="ru-RU"/>
              <a:pPr>
                <a:defRPr/>
              </a:pPr>
              <a:t>2</a:t>
            </a:fld>
            <a:endParaRPr lang="ru-RU"/>
          </a:p>
        </p:txBody>
      </p:sp>
      <p:pic>
        <p:nvPicPr>
          <p:cNvPr id="3079" name="Picture 7" descr="http://www.edu.cap.ru/home/8525/news/2012/03/01/leto/solnychko.gif"/>
          <p:cNvPicPr>
            <a:picLocks noChangeAspect="1" noChangeArrowheads="1" noCrop="1"/>
          </p:cNvPicPr>
          <p:nvPr/>
        </p:nvPicPr>
        <p:blipFill>
          <a:blip r:embed="rId8" cstate="print">
            <a:clrChange>
              <a:clrFrom>
                <a:srgbClr val="FCFEFC"/>
              </a:clrFrom>
              <a:clrTo>
                <a:srgbClr val="FCFEFC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92280" y="260648"/>
            <a:ext cx="1905000" cy="1905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55776" y="116632"/>
            <a:ext cx="4896544" cy="706090"/>
          </a:xfrm>
        </p:spPr>
        <p:txBody>
          <a:bodyPr/>
          <a:lstStyle/>
          <a:p>
            <a:r>
              <a:rPr lang="ru-RU" sz="4000" dirty="0" smtClean="0">
                <a:latin typeface="Book Antiqua" pitchFamily="18" charset="0"/>
              </a:rPr>
              <a:t>Этимология слова</a:t>
            </a:r>
            <a:endParaRPr lang="ru-RU" sz="4000" dirty="0">
              <a:latin typeface="Book Antiqu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692696"/>
            <a:ext cx="9144000" cy="5688632"/>
          </a:xfrm>
        </p:spPr>
        <p:txBody>
          <a:bodyPr/>
          <a:lstStyle/>
          <a:p>
            <a:pPr algn="just"/>
            <a:r>
              <a:rPr lang="ru-RU" sz="2000" dirty="0" smtClean="0"/>
              <a:t>Слово “солнце”, </a:t>
            </a:r>
            <a:r>
              <a:rPr lang="ru-RU" sz="2000" u="sng" dirty="0" smtClean="0"/>
              <a:t>СОЛ-НЕСИ</a:t>
            </a:r>
            <a:r>
              <a:rPr lang="ru-RU" sz="2000" dirty="0" smtClean="0"/>
              <a:t>, просто означает “несущее силу”.</a:t>
            </a:r>
          </a:p>
          <a:p>
            <a:pPr algn="just"/>
            <a:r>
              <a:rPr lang="ru-RU" sz="2000" dirty="0" smtClean="0"/>
              <a:t>Во многих индоевропейских языках Солнце обозначается словом, имеющим корень </a:t>
            </a:r>
            <a:r>
              <a:rPr lang="vi-VN" sz="2000" dirty="0" smtClean="0"/>
              <a:t>sol</a:t>
            </a:r>
            <a:r>
              <a:rPr lang="ru-RU" sz="2000" dirty="0" smtClean="0"/>
              <a:t> (на латыни и в современных португальском, испанском, исландском, датском, норвежском, шведском, английском, каталанском и </a:t>
            </a:r>
            <a:r>
              <a:rPr lang="ru-RU" sz="2000" dirty="0" err="1" smtClean="0"/>
              <a:t>галисийском</a:t>
            </a:r>
            <a:r>
              <a:rPr lang="ru-RU" sz="2000" dirty="0" smtClean="0"/>
              <a:t> языках). В персидском языке </a:t>
            </a:r>
            <a:r>
              <a:rPr lang="vi-VN" sz="2000" dirty="0" smtClean="0"/>
              <a:t>Sol </a:t>
            </a:r>
            <a:r>
              <a:rPr lang="ru-RU" sz="2000" dirty="0" smtClean="0"/>
              <a:t>означает </a:t>
            </a:r>
            <a:r>
              <a:rPr lang="ru-RU" sz="2000" i="1" dirty="0" smtClean="0"/>
              <a:t>«солнечный год»</a:t>
            </a:r>
            <a:r>
              <a:rPr lang="ru-RU" sz="2000" dirty="0" smtClean="0"/>
              <a:t> . От этого же корня происходят древнерусское слово </a:t>
            </a:r>
            <a:r>
              <a:rPr lang="ru-RU" sz="2000" i="1" u="sng" dirty="0" err="1" smtClean="0"/>
              <a:t>сълньце</a:t>
            </a:r>
            <a:r>
              <a:rPr lang="ru-RU" sz="2000" dirty="0" smtClean="0"/>
              <a:t>, современное русское </a:t>
            </a:r>
            <a:r>
              <a:rPr lang="ru-RU" sz="2000" i="1" u="sng" dirty="0" smtClean="0"/>
              <a:t>солнце</a:t>
            </a:r>
            <a:r>
              <a:rPr lang="ru-RU" sz="2000" dirty="0" smtClean="0"/>
              <a:t>.</a:t>
            </a:r>
          </a:p>
          <a:p>
            <a:pPr algn="just"/>
            <a:r>
              <a:rPr lang="ru-RU" sz="2000" dirty="0" smtClean="0"/>
              <a:t>Культ Солнца существовал в Древнем Египте, где солнечное божество называлось Ра. У греков богом Солнца был Гелиос, который, по преданию, ежедневно проезжал по небу на своей колеснице. Славяне называли бога Солнца Ярило.</a:t>
            </a:r>
          </a:p>
          <a:p>
            <a:pPr algn="just"/>
            <a:r>
              <a:rPr lang="ru-RU" sz="2000" dirty="0" smtClean="0"/>
              <a:t>В Восточной Азии Солнце символизируется символом </a:t>
            </a:r>
            <a:r>
              <a:rPr lang="ja-JP" altLang="en-US" sz="2000" dirty="0" smtClean="0"/>
              <a:t>日 </a:t>
            </a:r>
            <a:r>
              <a:rPr lang="en-US" altLang="ja-JP" sz="2000" dirty="0" smtClean="0"/>
              <a:t>(</a:t>
            </a:r>
            <a:r>
              <a:rPr lang="ru-RU" sz="2000" dirty="0" smtClean="0"/>
              <a:t>китайский </a:t>
            </a:r>
            <a:r>
              <a:rPr lang="ru-RU" sz="2000" dirty="0" err="1" smtClean="0"/>
              <a:t>инь</a:t>
            </a:r>
            <a:r>
              <a:rPr lang="vi-VN" sz="2000" dirty="0" smtClean="0"/>
              <a:t>), </a:t>
            </a:r>
            <a:r>
              <a:rPr lang="ru-RU" sz="2000" dirty="0" smtClean="0"/>
              <a:t>хотя есть также и другой символ — </a:t>
            </a:r>
            <a:r>
              <a:rPr lang="ja-JP" altLang="en-US" sz="2000" dirty="0" smtClean="0"/>
              <a:t>太阳 </a:t>
            </a:r>
            <a:r>
              <a:rPr lang="en-US" altLang="ja-JP" sz="2000" dirty="0" smtClean="0"/>
              <a:t>(</a:t>
            </a:r>
            <a:r>
              <a:rPr lang="ru-RU" sz="2000" dirty="0" smtClean="0"/>
              <a:t>тай </a:t>
            </a:r>
            <a:r>
              <a:rPr lang="ru-RU" sz="2000" dirty="0" err="1" smtClean="0"/>
              <a:t>ян</a:t>
            </a:r>
            <a:r>
              <a:rPr lang="ru-RU" sz="2000" dirty="0" smtClean="0"/>
              <a:t>) . В Восточной Азии Луна и Солнце считались двумя противоположностями — </a:t>
            </a:r>
            <a:r>
              <a:rPr lang="ru-RU" sz="2000" dirty="0" err="1" smtClean="0"/>
              <a:t>Инь</a:t>
            </a:r>
            <a:r>
              <a:rPr lang="ru-RU" sz="2000" dirty="0" smtClean="0"/>
              <a:t> и Ян.</a:t>
            </a:r>
          </a:p>
          <a:p>
            <a:pPr algn="just"/>
            <a:r>
              <a:rPr lang="ru-RU" sz="2000" dirty="0" smtClean="0"/>
              <a:t> Древнерусское женское название Солнца - </a:t>
            </a:r>
            <a:r>
              <a:rPr lang="ru-RU" sz="2000" i="1" dirty="0" err="1" smtClean="0"/>
              <a:t>Солонь</a:t>
            </a:r>
            <a:r>
              <a:rPr lang="ru-RU" sz="2000" dirty="0" smtClean="0"/>
              <a:t> встречается в самой древней из дошедших русских рукописных книг - Остромировом </a:t>
            </a:r>
            <a:r>
              <a:rPr lang="ru-RU" sz="2000" dirty="0" err="1" smtClean="0"/>
              <a:t>евангелье</a:t>
            </a:r>
            <a:r>
              <a:rPr lang="ru-RU" sz="2000" dirty="0" smtClean="0"/>
              <a:t> (в современном языке известно малоупотребительное слово "посолонь", что означает "по Солнцу").</a:t>
            </a:r>
          </a:p>
          <a:p>
            <a:endParaRPr lang="ru-RU" sz="20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70AAE0-374A-40B9-86B1-86DA027831A9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  <p:pic>
        <p:nvPicPr>
          <p:cNvPr id="18434" name="Picture 2" descr="http://www.diana10.ru/_ph/27/2/233577486.gif"/>
          <p:cNvPicPr>
            <a:picLocks noChangeAspect="1" noChangeArrowheads="1" noCrop="1"/>
          </p:cNvPicPr>
          <p:nvPr/>
        </p:nvPicPr>
        <p:blipFill>
          <a:blip r:embed="rId3" cstate="print">
            <a:clrChange>
              <a:clrFrom>
                <a:srgbClr val="FEFEFD"/>
              </a:clrFrom>
              <a:clrTo>
                <a:srgbClr val="FEFE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956376" y="116632"/>
            <a:ext cx="1073696" cy="10736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Book Antiqua" pitchFamily="18" charset="0"/>
              </a:rPr>
              <a:t>«Родственники»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35696" y="1412776"/>
            <a:ext cx="5112568" cy="4713387"/>
          </a:xfrm>
        </p:spPr>
        <p:txBody>
          <a:bodyPr/>
          <a:lstStyle/>
          <a:p>
            <a:pPr algn="ctr">
              <a:buNone/>
            </a:pPr>
            <a:r>
              <a:rPr lang="ru-RU" sz="2800" dirty="0" smtClean="0"/>
              <a:t>     солнечный</a:t>
            </a:r>
            <a:r>
              <a:rPr lang="ru-RU" sz="2800" dirty="0" smtClean="0"/>
              <a:t> 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солнышко 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подсолнечник 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солнцестояние 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подсолнечный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подсолнух</a:t>
            </a:r>
            <a:br>
              <a:rPr lang="ru-RU" sz="2800" dirty="0" smtClean="0"/>
            </a:br>
            <a:r>
              <a:rPr lang="ru-RU" sz="2800" dirty="0" smtClean="0"/>
              <a:t>солнцеворот 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солнцезащитный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солнцелюбивый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солнцеобразный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солнцепёк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endParaRPr lang="ru-RU" sz="14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59D2AC9-5DDB-4A8E-84FF-C13947F773B3}" type="datetime1">
              <a:rPr lang="ru-RU" smtClean="0"/>
              <a:pPr>
                <a:defRPr/>
              </a:pPr>
              <a:t>12.01.2014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70AAE0-374A-40B9-86B1-86DA027831A9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  <p:pic>
        <p:nvPicPr>
          <p:cNvPr id="21506" name="Picture 2" descr="http://img.beatrisa.ru/forums/monthly_07_2009/user3/post90125_img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260648"/>
            <a:ext cx="2160240" cy="1620180"/>
          </a:xfrm>
          <a:prstGeom prst="rect">
            <a:avLst/>
          </a:prstGeom>
          <a:noFill/>
        </p:spPr>
      </p:pic>
      <p:pic>
        <p:nvPicPr>
          <p:cNvPr id="21508" name="Picture 4" descr="http://s004.radikal.ru/i207/1108/0a/0bb5c3354eb2.gif"/>
          <p:cNvPicPr>
            <a:picLocks noChangeAspect="1" noChangeArrowheads="1" noCrop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948264" y="4293096"/>
            <a:ext cx="2063874" cy="2063875"/>
          </a:xfrm>
          <a:prstGeom prst="rect">
            <a:avLst/>
          </a:prstGeom>
          <a:noFill/>
        </p:spPr>
      </p:pic>
      <p:pic>
        <p:nvPicPr>
          <p:cNvPr id="21512" name="Picture 8" descr="http://img3.proshkolu.ru/content/media/pic/std/3000000/2732000/2731273-bb0ed1e74317cc34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1520" y="3717032"/>
            <a:ext cx="2699792" cy="25677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Book Antiqua" pitchFamily="18" charset="0"/>
              </a:rPr>
              <a:t>«Друзья»</a:t>
            </a:r>
            <a:endParaRPr lang="ru-RU" dirty="0">
              <a:latin typeface="Book Antiqu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>
          <a:xfrm>
            <a:off x="251520" y="1700808"/>
            <a:ext cx="5194920" cy="4824536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Солнце </a:t>
            </a:r>
            <a:r>
              <a:rPr lang="ru-RU" dirty="0" smtClean="0"/>
              <a:t>— существительное, имеет следующие синонимы</a:t>
            </a:r>
            <a:r>
              <a:rPr lang="ru-RU" dirty="0" smtClean="0"/>
              <a:t>:</a:t>
            </a:r>
          </a:p>
          <a:p>
            <a:r>
              <a:rPr lang="ru-RU" dirty="0" smtClean="0"/>
              <a:t>звезда</a:t>
            </a:r>
            <a:endParaRPr lang="ru-RU" dirty="0" smtClean="0"/>
          </a:p>
          <a:p>
            <a:r>
              <a:rPr lang="ru-RU" dirty="0" smtClean="0"/>
              <a:t>соль</a:t>
            </a:r>
          </a:p>
          <a:p>
            <a:r>
              <a:rPr lang="ru-RU" dirty="0" smtClean="0"/>
              <a:t>Гелиос</a:t>
            </a:r>
            <a:endParaRPr lang="ru-RU" dirty="0" smtClean="0"/>
          </a:p>
          <a:p>
            <a:r>
              <a:rPr lang="ru-RU" dirty="0" smtClean="0"/>
              <a:t>солнышко</a:t>
            </a:r>
          </a:p>
          <a:p>
            <a:r>
              <a:rPr lang="ru-RU" dirty="0" smtClean="0"/>
              <a:t>паргелий</a:t>
            </a:r>
          </a:p>
          <a:p>
            <a:r>
              <a:rPr lang="ru-RU" dirty="0" smtClean="0"/>
              <a:t>Феб</a:t>
            </a:r>
            <a:endParaRPr lang="ru-RU" dirty="0" smtClean="0"/>
          </a:p>
          <a:p>
            <a:r>
              <a:rPr lang="ru-RU" dirty="0" err="1" smtClean="0"/>
              <a:t>Хорс</a:t>
            </a:r>
            <a:endParaRPr lang="ru-RU" dirty="0" smtClean="0"/>
          </a:p>
          <a:p>
            <a:r>
              <a:rPr lang="ru-RU" dirty="0" err="1" smtClean="0"/>
              <a:t>Дажбог</a:t>
            </a:r>
            <a:endParaRPr lang="ru-RU" dirty="0" smtClean="0"/>
          </a:p>
          <a:p>
            <a:r>
              <a:rPr lang="ru-RU" dirty="0" smtClean="0"/>
              <a:t>упек</a:t>
            </a:r>
          </a:p>
          <a:p>
            <a:endParaRPr lang="ru-RU" dirty="0" smtClean="0"/>
          </a:p>
          <a:p>
            <a:pPr>
              <a:buNone/>
            </a:pP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4"/>
          </p:nvPr>
        </p:nvSpPr>
        <p:spPr>
          <a:xfrm>
            <a:off x="4716016" y="2420888"/>
            <a:ext cx="4041775" cy="3951288"/>
          </a:xfrm>
        </p:spPr>
        <p:txBody>
          <a:bodyPr/>
          <a:lstStyle/>
          <a:p>
            <a:r>
              <a:rPr lang="ru-RU" dirty="0" smtClean="0"/>
              <a:t>светило</a:t>
            </a:r>
            <a:endParaRPr lang="ru-RU" dirty="0" smtClean="0"/>
          </a:p>
          <a:p>
            <a:r>
              <a:rPr lang="ru-RU" dirty="0" smtClean="0"/>
              <a:t>свет</a:t>
            </a:r>
          </a:p>
          <a:p>
            <a:r>
              <a:rPr lang="ru-RU" dirty="0" smtClean="0"/>
              <a:t>упражнение</a:t>
            </a:r>
          </a:p>
          <a:p>
            <a:r>
              <a:rPr lang="ru-RU" dirty="0" smtClean="0"/>
              <a:t>раскрой</a:t>
            </a:r>
          </a:p>
          <a:p>
            <a:r>
              <a:rPr lang="ru-RU" dirty="0" smtClean="0"/>
              <a:t>солнцепёк</a:t>
            </a:r>
            <a:endParaRPr lang="ru-RU" dirty="0" smtClean="0"/>
          </a:p>
          <a:p>
            <a:r>
              <a:rPr lang="ru-RU" dirty="0" smtClean="0"/>
              <a:t>припек</a:t>
            </a:r>
          </a:p>
          <a:p>
            <a:r>
              <a:rPr lang="ru-RU" dirty="0" smtClean="0"/>
              <a:t>солнопек</a:t>
            </a:r>
            <a:endParaRPr lang="ru-RU" dirty="0" smtClean="0"/>
          </a:p>
          <a:p>
            <a:r>
              <a:rPr lang="ru-RU" dirty="0" smtClean="0"/>
              <a:t>дневное светило</a:t>
            </a:r>
          </a:p>
          <a:p>
            <a:r>
              <a:rPr lang="ru-RU" dirty="0" smtClean="0"/>
              <a:t>небесное светило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70AAE0-374A-40B9-86B1-86DA027831A9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  <p:pic>
        <p:nvPicPr>
          <p:cNvPr id="22530" name="Picture 2" descr="http://down-house.ru/uploads/posts/2009-03/thumbs/1237799586_2210952188_1c462600b2_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8144" y="260648"/>
            <a:ext cx="3138053" cy="2088232"/>
          </a:xfrm>
          <a:prstGeom prst="rect">
            <a:avLst/>
          </a:prstGeom>
          <a:noFill/>
        </p:spPr>
      </p:pic>
      <p:pic>
        <p:nvPicPr>
          <p:cNvPr id="22532" name="Picture 4" descr="http://sailormuna.ucoz.ru/_si/0/7768469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04248" y="2996952"/>
            <a:ext cx="2232248" cy="24286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Book Antiqua" pitchFamily="18" charset="0"/>
              </a:rPr>
              <a:t>«Враги»</a:t>
            </a:r>
            <a:endParaRPr lang="ru-RU" dirty="0">
              <a:latin typeface="Book Antiqu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964704"/>
          </a:xfrm>
        </p:spPr>
        <p:txBody>
          <a:bodyPr/>
          <a:lstStyle/>
          <a:p>
            <a:r>
              <a:rPr lang="ru-RU" sz="2400" dirty="0" smtClean="0"/>
              <a:t>Антонимы к слову </a:t>
            </a:r>
            <a:r>
              <a:rPr lang="ru-RU" sz="2400" u="sng" dirty="0" smtClean="0">
                <a:hlinkClick r:id="rId3"/>
              </a:rPr>
              <a:t>Солнце</a:t>
            </a:r>
            <a:r>
              <a:rPr lang="ru-RU" sz="1600" dirty="0" smtClean="0"/>
              <a:t> — </a:t>
            </a:r>
            <a:r>
              <a:rPr lang="ru-RU" sz="3600" dirty="0" smtClean="0"/>
              <a:t>тьма</a:t>
            </a:r>
            <a:endParaRPr lang="ru-RU" sz="1600" dirty="0" smtClean="0"/>
          </a:p>
          <a:p>
            <a:pPr>
              <a:buNone/>
            </a:pPr>
            <a:r>
              <a:rPr lang="ru-RU" sz="1600" dirty="0" smtClean="0"/>
              <a:t/>
            </a:r>
            <a:br>
              <a:rPr lang="ru-RU" sz="1600" dirty="0" smtClean="0"/>
            </a:br>
            <a:endParaRPr lang="ru-RU" sz="16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59D2AC9-5DDB-4A8E-84FF-C13947F773B3}" type="datetime1">
              <a:rPr lang="ru-RU" smtClean="0"/>
              <a:pPr>
                <a:defRPr/>
              </a:pPr>
              <a:t>12.01.2014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70AAE0-374A-40B9-86B1-86DA027831A9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  <p:pic>
        <p:nvPicPr>
          <p:cNvPr id="20482" name="Picture 2" descr="http://whiteway.com.ua/wp-content/uploads/2013/01/126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88024" y="3356992"/>
            <a:ext cx="4080453" cy="3060340"/>
          </a:xfrm>
          <a:prstGeom prst="rect">
            <a:avLst/>
          </a:prstGeom>
          <a:noFill/>
        </p:spPr>
      </p:pic>
      <p:pic>
        <p:nvPicPr>
          <p:cNvPr id="20484" name="Picture 4" descr="http://www.ellf.ru/uploads/posts/2013-07/thumbs/1374463404_015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3528" y="2492896"/>
            <a:ext cx="3888432" cy="31379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Book Antiqua" pitchFamily="18" charset="0"/>
              </a:rPr>
              <a:t>Фразеологизмы </a:t>
            </a:r>
            <a:endParaRPr lang="ru-RU" dirty="0">
              <a:latin typeface="Book Antiqu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Место </a:t>
            </a:r>
            <a:r>
              <a:rPr lang="ru-RU" dirty="0" smtClean="0"/>
              <a:t>под </a:t>
            </a:r>
            <a:r>
              <a:rPr lang="ru-RU" dirty="0" smtClean="0"/>
              <a:t>солнцем(</a:t>
            </a:r>
            <a:r>
              <a:rPr lang="ru-RU" dirty="0" err="1" smtClean="0"/>
              <a:t>книж</a:t>
            </a:r>
            <a:r>
              <a:rPr lang="ru-RU" dirty="0" smtClean="0"/>
              <a:t>.) </a:t>
            </a:r>
            <a:r>
              <a:rPr lang="ru-RU" dirty="0" smtClean="0"/>
              <a:t>- право на </a:t>
            </a:r>
            <a:r>
              <a:rPr lang="ru-RU" dirty="0" smtClean="0"/>
              <a:t>существование. </a:t>
            </a:r>
          </a:p>
          <a:p>
            <a:r>
              <a:rPr lang="ru-RU" dirty="0" smtClean="0"/>
              <a:t>До </a:t>
            </a:r>
            <a:r>
              <a:rPr lang="ru-RU" dirty="0" smtClean="0"/>
              <a:t>солнца </a:t>
            </a:r>
            <a:r>
              <a:rPr lang="ru-RU" dirty="0" smtClean="0"/>
              <a:t>(устар.) </a:t>
            </a:r>
            <a:r>
              <a:rPr lang="ru-RU" dirty="0" smtClean="0"/>
              <a:t>- до </a:t>
            </a:r>
            <a:r>
              <a:rPr lang="ru-RU" dirty="0" smtClean="0"/>
              <a:t>рассвета. </a:t>
            </a:r>
          </a:p>
          <a:p>
            <a:r>
              <a:rPr lang="ru-RU" dirty="0" smtClean="0"/>
              <a:t>И на солнце есть </a:t>
            </a:r>
            <a:r>
              <a:rPr lang="ru-RU" dirty="0" smtClean="0"/>
              <a:t>пятна.</a:t>
            </a:r>
          </a:p>
          <a:p>
            <a:r>
              <a:rPr lang="ru-RU" dirty="0" smtClean="0"/>
              <a:t>Солнце глаза режет.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59D2AC9-5DDB-4A8E-84FF-C13947F773B3}" type="datetime1">
              <a:rPr lang="ru-RU" smtClean="0"/>
              <a:pPr>
                <a:defRPr/>
              </a:pPr>
              <a:t>12.01.2014</a:t>
            </a:fld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70AAE0-374A-40B9-86B1-86DA027831A9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  <p:pic>
        <p:nvPicPr>
          <p:cNvPr id="19458" name="Picture 2" descr="http://img-fotki.yandex.ru/get/6600/26637598.3a/0_8b5cc_2351df89_L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7799" t="15053" r="1721" b="4665"/>
          <a:stretch>
            <a:fillRect/>
          </a:stretch>
        </p:blipFill>
        <p:spPr bwMode="auto">
          <a:xfrm>
            <a:off x="5940152" y="3789040"/>
            <a:ext cx="2376264" cy="2376264"/>
          </a:xfrm>
          <a:prstGeom prst="rect">
            <a:avLst/>
          </a:prstGeom>
          <a:noFill/>
        </p:spPr>
      </p:pic>
      <p:pic>
        <p:nvPicPr>
          <p:cNvPr id="19460" name="Picture 4" descr="http://www.wissenschaft-online.de/astrowissen/images/obs/SOHO/Sun-2003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 l="-231" t="1843" r="2280" b="3380"/>
          <a:stretch>
            <a:fillRect/>
          </a:stretch>
        </p:blipFill>
        <p:spPr bwMode="auto">
          <a:xfrm rot="2435110">
            <a:off x="795613" y="4717540"/>
            <a:ext cx="1687045" cy="163235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59D2AC9-5DDB-4A8E-84FF-C13947F773B3}" type="datetime1">
              <a:rPr lang="ru-RU" smtClean="0"/>
              <a:pPr>
                <a:defRPr/>
              </a:pPr>
              <a:t>12.01.2014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70AAE0-374A-40B9-86B1-86DA027831A9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  <p:pic>
        <p:nvPicPr>
          <p:cNvPr id="17410" name="Picture 2" descr="http://www.xa-xa.org/uploads/posts/2011-09/1317015984_e71006ae149f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088" y="2060848"/>
            <a:ext cx="3615873" cy="2646294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556792"/>
            <a:ext cx="8229600" cy="4525963"/>
          </a:xfrm>
        </p:spPr>
        <p:txBody>
          <a:bodyPr/>
          <a:lstStyle/>
          <a:p>
            <a:r>
              <a:rPr lang="ru-RU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Ты весь мир обогреваешь </a:t>
            </a:r>
            <a:r>
              <a:rPr lang="ru-RU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ru-RU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Ты усталости не знаешь, </a:t>
            </a:r>
            <a:r>
              <a:rPr lang="ru-RU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ru-RU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Улыбаешься в оконце, </a:t>
            </a:r>
            <a:r>
              <a:rPr lang="ru-RU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ru-RU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И зовут тебя все </a:t>
            </a:r>
            <a:r>
              <a:rPr lang="ru-RU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...</a:t>
            </a:r>
          </a:p>
          <a:p>
            <a:pPr>
              <a:buNone/>
            </a:pPr>
            <a:endParaRPr lang="ru-RU" sz="36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ru-RU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Солнце на лето, зима на мороз</a:t>
            </a:r>
            <a:r>
              <a:rPr lang="ru-RU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  <a:p>
            <a:r>
              <a:rPr lang="ru-RU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Солнце </a:t>
            </a:r>
            <a:r>
              <a:rPr lang="ru-RU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не померкнет, народ не сломится.</a:t>
            </a:r>
            <a:endParaRPr lang="ru-RU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/>
          <a:lstStyle/>
          <a:p>
            <a:r>
              <a:rPr lang="ru-RU" b="1" dirty="0" smtClean="0">
                <a:latin typeface="Book Antiqua" pitchFamily="18" charset="0"/>
              </a:rPr>
              <a:t>Слово в фольклоре</a:t>
            </a:r>
            <a:endParaRPr lang="ru-RU" b="1" dirty="0"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Book Antiqua" pitchFamily="18" charset="0"/>
              </a:rPr>
              <a:t>Интересные факты</a:t>
            </a:r>
            <a:endParaRPr lang="ru-RU" dirty="0">
              <a:latin typeface="Book Antiqu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324744"/>
          </a:xfrm>
        </p:spPr>
        <p:txBody>
          <a:bodyPr/>
          <a:lstStyle/>
          <a:p>
            <a:r>
              <a:rPr lang="ru-RU" dirty="0" smtClean="0"/>
              <a:t>В честь Солнца названа валюта государства Перу (новый соль) .</a:t>
            </a:r>
            <a:endParaRPr lang="ru-RU" dirty="0" smtClean="0"/>
          </a:p>
          <a:p>
            <a:r>
              <a:rPr lang="ru-RU" dirty="0" smtClean="0"/>
              <a:t>В Новосибирске есть музей Солнца (</a:t>
            </a:r>
            <a:r>
              <a:rPr lang="en-US" sz="2000" dirty="0" smtClean="0">
                <a:hlinkClick r:id="rId3"/>
              </a:rPr>
              <a:t>http://www.sunmuseum.ru/mus.php?f=vizitka&amp;p=vizitka</a:t>
            </a:r>
            <a:r>
              <a:rPr lang="ru-RU" dirty="0" smtClean="0"/>
              <a:t>).</a:t>
            </a:r>
          </a:p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59D2AC9-5DDB-4A8E-84FF-C13947F773B3}" type="datetime1">
              <a:rPr lang="ru-RU" smtClean="0"/>
              <a:pPr>
                <a:defRPr/>
              </a:pPr>
              <a:t>12.01.2014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70AAE0-374A-40B9-86B1-86DA027831A9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  <p:pic>
        <p:nvPicPr>
          <p:cNvPr id="16386" name="Picture 2" descr="http://img1.liveinternet.ru/images/attach/c/7/96/195/96195593_193032.jpg"/>
          <p:cNvPicPr>
            <a:picLocks noChangeAspect="1" noChangeArrowheads="1"/>
          </p:cNvPicPr>
          <p:nvPr/>
        </p:nvPicPr>
        <p:blipFill>
          <a:blip r:embed="rId4" cstate="print"/>
          <a:srcRect l="6300" t="16435" r="5501" b="3447"/>
          <a:stretch>
            <a:fillRect/>
          </a:stretch>
        </p:blipFill>
        <p:spPr bwMode="auto">
          <a:xfrm>
            <a:off x="1547664" y="3717032"/>
            <a:ext cx="5040560" cy="28083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итература 3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Литература 3</Template>
  <TotalTime>154</TotalTime>
  <Words>330</Words>
  <Application>Microsoft Office PowerPoint</Application>
  <PresentationFormat>Экран (4:3)</PresentationFormat>
  <Paragraphs>83</Paragraphs>
  <Slides>9</Slides>
  <Notes>9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2" baseType="lpstr">
      <vt:lpstr>Arial</vt:lpstr>
      <vt:lpstr>Calibri</vt:lpstr>
      <vt:lpstr>Литература 3</vt:lpstr>
      <vt:lpstr>История одного слова</vt:lpstr>
      <vt:lpstr>Солнце</vt:lpstr>
      <vt:lpstr>Этимология слова</vt:lpstr>
      <vt:lpstr>«Родственники» </vt:lpstr>
      <vt:lpstr>«Друзья»</vt:lpstr>
      <vt:lpstr>«Враги»</vt:lpstr>
      <vt:lpstr>Фразеологизмы </vt:lpstr>
      <vt:lpstr>Слово в фольклоре</vt:lpstr>
      <vt:lpstr>Интересные факты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История одного слова</dc:title>
  <dc:creator>комп</dc:creator>
  <dc:description>http://aida.ucoz.ru</dc:description>
  <cp:lastModifiedBy>комп</cp:lastModifiedBy>
  <cp:revision>16</cp:revision>
  <dcterms:created xsi:type="dcterms:W3CDTF">2014-01-12T15:21:16Z</dcterms:created>
  <dcterms:modified xsi:type="dcterms:W3CDTF">2014-01-12T17:56:01Z</dcterms:modified>
  <cp:category>шаблоны к Powerpoint</cp:category>
</cp:coreProperties>
</file>