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73" r:id="rId2"/>
    <p:sldId id="257" r:id="rId3"/>
    <p:sldId id="258" r:id="rId4"/>
    <p:sldId id="259" r:id="rId5"/>
    <p:sldId id="264" r:id="rId6"/>
    <p:sldId id="265" r:id="rId7"/>
    <p:sldId id="269" r:id="rId8"/>
    <p:sldId id="267" r:id="rId9"/>
    <p:sldId id="260" r:id="rId10"/>
    <p:sldId id="261" r:id="rId11"/>
    <p:sldId id="262" r:id="rId12"/>
    <p:sldId id="263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mn.ru/society_edu/20130201/336608469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8458200" cy="1523032"/>
          </a:xfrm>
        </p:spPr>
        <p:txBody>
          <a:bodyPr/>
          <a:lstStyle/>
          <a:p>
            <a:pPr algn="ctr"/>
            <a:r>
              <a:rPr lang="ru-RU" dirty="0" smtClean="0"/>
              <a:t>«Слова-паразиты»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6032794"/>
            <a:ext cx="3431232" cy="825206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Выполнила ученица 7 «А» класса</a:t>
            </a:r>
            <a:b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Ворожцова Екатерина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Не знаю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1428736"/>
            <a:ext cx="4594302" cy="36352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AutoShape 60"/>
          <p:cNvSpPr>
            <a:spLocks noChangeArrowheads="1"/>
          </p:cNvSpPr>
          <p:nvPr/>
        </p:nvSpPr>
        <p:spPr bwMode="auto">
          <a:xfrm>
            <a:off x="1785918" y="571480"/>
            <a:ext cx="2447925" cy="866775"/>
          </a:xfrm>
          <a:prstGeom prst="wedgeEllipseCallout">
            <a:avLst>
              <a:gd name="adj1" fmla="val 48792"/>
              <a:gd name="adj2" fmla="val 122338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«В принципе»</a:t>
            </a:r>
          </a:p>
        </p:txBody>
      </p:sp>
      <p:sp>
        <p:nvSpPr>
          <p:cNvPr id="11" name="AutoShape 61"/>
          <p:cNvSpPr>
            <a:spLocks noChangeArrowheads="1"/>
          </p:cNvSpPr>
          <p:nvPr/>
        </p:nvSpPr>
        <p:spPr bwMode="auto">
          <a:xfrm>
            <a:off x="785786" y="1500174"/>
            <a:ext cx="1873250" cy="647700"/>
          </a:xfrm>
          <a:prstGeom prst="wedgeEllipseCallout">
            <a:avLst>
              <a:gd name="adj1" fmla="val 75866"/>
              <a:gd name="adj2" fmla="val 121986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«Типа»</a:t>
            </a:r>
          </a:p>
        </p:txBody>
      </p:sp>
      <p:sp>
        <p:nvSpPr>
          <p:cNvPr id="12" name="AutoShape 65"/>
          <p:cNvSpPr>
            <a:spLocks noChangeArrowheads="1"/>
          </p:cNvSpPr>
          <p:nvPr/>
        </p:nvSpPr>
        <p:spPr bwMode="auto">
          <a:xfrm>
            <a:off x="0" y="2571744"/>
            <a:ext cx="2376487" cy="865188"/>
          </a:xfrm>
          <a:prstGeom prst="wedgeEllipseCallout">
            <a:avLst>
              <a:gd name="adj1" fmla="val 98565"/>
              <a:gd name="adj2" fmla="val -35505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«В натуре»</a:t>
            </a:r>
          </a:p>
        </p:txBody>
      </p:sp>
      <p:sp>
        <p:nvSpPr>
          <p:cNvPr id="13" name="AutoShape 59"/>
          <p:cNvSpPr>
            <a:spLocks noChangeArrowheads="1"/>
          </p:cNvSpPr>
          <p:nvPr/>
        </p:nvSpPr>
        <p:spPr bwMode="auto">
          <a:xfrm>
            <a:off x="285720" y="3714752"/>
            <a:ext cx="2374900" cy="923925"/>
          </a:xfrm>
          <a:prstGeom prst="wedgeEllipseCallout">
            <a:avLst>
              <a:gd name="adj1" fmla="val 64991"/>
              <a:gd name="adj2" fmla="val -74662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«Это самое»</a:t>
            </a:r>
          </a:p>
        </p:txBody>
      </p:sp>
      <p:sp>
        <p:nvSpPr>
          <p:cNvPr id="14" name="AutoShape 66"/>
          <p:cNvSpPr>
            <a:spLocks noChangeArrowheads="1"/>
          </p:cNvSpPr>
          <p:nvPr/>
        </p:nvSpPr>
        <p:spPr bwMode="auto">
          <a:xfrm>
            <a:off x="1000100" y="4857760"/>
            <a:ext cx="2592387" cy="785812"/>
          </a:xfrm>
          <a:prstGeom prst="wedgeEllipseCallout">
            <a:avLst>
              <a:gd name="adj1" fmla="val 45486"/>
              <a:gd name="adj2" fmla="val -136685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/>
              <a:t>«Блин»</a:t>
            </a:r>
          </a:p>
        </p:txBody>
      </p:sp>
      <p:sp>
        <p:nvSpPr>
          <p:cNvPr id="15" name="AutoShape 63"/>
          <p:cNvSpPr>
            <a:spLocks noChangeArrowheads="1"/>
          </p:cNvSpPr>
          <p:nvPr/>
        </p:nvSpPr>
        <p:spPr bwMode="auto">
          <a:xfrm>
            <a:off x="3500430" y="5857892"/>
            <a:ext cx="3015786" cy="647700"/>
          </a:xfrm>
          <a:prstGeom prst="wedgeEllipseCallout">
            <a:avLst>
              <a:gd name="adj1" fmla="val -29699"/>
              <a:gd name="adj2" fmla="val -282972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«Понимаешь»</a:t>
            </a:r>
          </a:p>
        </p:txBody>
      </p:sp>
      <p:sp>
        <p:nvSpPr>
          <p:cNvPr id="16" name="AutoShape 67"/>
          <p:cNvSpPr>
            <a:spLocks noChangeArrowheads="1"/>
          </p:cNvSpPr>
          <p:nvPr/>
        </p:nvSpPr>
        <p:spPr bwMode="auto">
          <a:xfrm>
            <a:off x="5429256" y="4929198"/>
            <a:ext cx="3247200" cy="649288"/>
          </a:xfrm>
          <a:prstGeom prst="wedgeEllipseCallout">
            <a:avLst>
              <a:gd name="adj1" fmla="val -59472"/>
              <a:gd name="adj2" fmla="val -137190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«В общем-то»</a:t>
            </a:r>
          </a:p>
        </p:txBody>
      </p:sp>
      <p:sp>
        <p:nvSpPr>
          <p:cNvPr id="17" name="AutoShape 62"/>
          <p:cNvSpPr>
            <a:spLocks noChangeArrowheads="1"/>
          </p:cNvSpPr>
          <p:nvPr/>
        </p:nvSpPr>
        <p:spPr bwMode="auto">
          <a:xfrm>
            <a:off x="6357950" y="4071942"/>
            <a:ext cx="2357438" cy="647700"/>
          </a:xfrm>
          <a:prstGeom prst="wedgeEllipseCallout">
            <a:avLst>
              <a:gd name="adj1" fmla="val -107176"/>
              <a:gd name="adj2" fmla="val -90125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«Вот» </a:t>
            </a:r>
          </a:p>
        </p:txBody>
      </p:sp>
      <p:sp>
        <p:nvSpPr>
          <p:cNvPr id="18" name="AutoShape 58"/>
          <p:cNvSpPr>
            <a:spLocks noChangeArrowheads="1"/>
          </p:cNvSpPr>
          <p:nvPr/>
        </p:nvSpPr>
        <p:spPr bwMode="auto">
          <a:xfrm>
            <a:off x="6480175" y="2857496"/>
            <a:ext cx="2663825" cy="792162"/>
          </a:xfrm>
          <a:prstGeom prst="wedgeEllipseCallout">
            <a:avLst>
              <a:gd name="adj1" fmla="val -95486"/>
              <a:gd name="adj2" fmla="val 190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«Например»</a:t>
            </a:r>
          </a:p>
        </p:txBody>
      </p:sp>
      <p:sp>
        <p:nvSpPr>
          <p:cNvPr id="19" name="AutoShape 57"/>
          <p:cNvSpPr>
            <a:spLocks noChangeArrowheads="1"/>
          </p:cNvSpPr>
          <p:nvPr/>
        </p:nvSpPr>
        <p:spPr bwMode="auto">
          <a:xfrm>
            <a:off x="6715140" y="928670"/>
            <a:ext cx="1871663" cy="1022350"/>
          </a:xfrm>
          <a:prstGeom prst="wedgeEllipseCallout">
            <a:avLst>
              <a:gd name="adj1" fmla="val -105139"/>
              <a:gd name="adj2" fmla="val 132120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«А именно»</a:t>
            </a:r>
          </a:p>
        </p:txBody>
      </p:sp>
      <p:sp>
        <p:nvSpPr>
          <p:cNvPr id="20" name="AutoShape 56"/>
          <p:cNvSpPr>
            <a:spLocks noChangeArrowheads="1"/>
          </p:cNvSpPr>
          <p:nvPr/>
        </p:nvSpPr>
        <p:spPr bwMode="auto">
          <a:xfrm>
            <a:off x="4211960" y="620688"/>
            <a:ext cx="2233612" cy="841375"/>
          </a:xfrm>
          <a:prstGeom prst="wedgeEllipseCallout">
            <a:avLst>
              <a:gd name="adj1" fmla="val -23347"/>
              <a:gd name="adj2" fmla="val 164593"/>
            </a:avLst>
          </a:prstGeom>
          <a:solidFill>
            <a:schemeClr val="accent2">
              <a:lumMod val="50000"/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dirty="0"/>
              <a:t>«Это»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Причины возникновения 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слов – паразитов:</a:t>
            </a:r>
            <a:r>
              <a:rPr lang="ru-RU" b="1" dirty="0" smtClean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77500" lnSpcReduction="20000"/>
          </a:bodyPr>
          <a:lstStyle/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1. повышение эмоциональности речи, взволнованность;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2.снятие психологического напряжения (эмоциональная разрядка);</a:t>
            </a:r>
            <a:br>
              <a:rPr lang="ru-RU" b="1" dirty="0" smtClean="0"/>
            </a:br>
            <a:r>
              <a:rPr lang="ru-RU" b="1" dirty="0" smtClean="0"/>
              <a:t>3.демонстрация пренебрежительного отношения к системе запретов;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4.демонстрация принадлежности говорящего к «своим»;</a:t>
            </a:r>
            <a:br>
              <a:rPr lang="ru-RU" b="1" dirty="0" smtClean="0"/>
            </a:br>
            <a:r>
              <a:rPr lang="ru-RU" b="1" dirty="0" smtClean="0"/>
              <a:t>5.недостаточный  словарный запас (говорящему не всегда удаётся  быстро найти нужное слово);    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6.намеренное заполнение паузы между словами или выражениями;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7.быстрая, неподготовленная, спонтанная речь;</a:t>
            </a:r>
          </a:p>
          <a:p>
            <a:pPr marL="365125" indent="-282575" eaLnBrk="0" hangingPunct="0">
              <a:spcBef>
                <a:spcPts val="600"/>
              </a:spcBef>
              <a:buClr>
                <a:schemeClr val="accent1"/>
              </a:buClr>
              <a:buSzPct val="80000"/>
              <a:buNone/>
              <a:defRPr/>
            </a:pPr>
            <a:r>
              <a:rPr lang="ru-RU" b="1" dirty="0" smtClean="0"/>
              <a:t>    8.мода на некоторые слова.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Владимир\Рабочий стол\888888888888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214290"/>
            <a:ext cx="507206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Советы:</a:t>
            </a:r>
            <a:r>
              <a:rPr lang="ru-RU" sz="2400" dirty="0" smtClean="0">
                <a:solidFill>
                  <a:schemeClr val="bg1"/>
                </a:solidFill>
              </a:rPr>
              <a:t/>
            </a:r>
            <a:br>
              <a:rPr lang="ru-RU" sz="24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1)Читать хорошие книги.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2)Говорить медленнее , контролировать речь.</a:t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686700" cy="5715040"/>
          </a:xfrm>
        </p:spPr>
        <p:txBody>
          <a:bodyPr/>
          <a:lstStyle/>
          <a:p>
            <a:r>
              <a:rPr lang="ru-RU" dirty="0" smtClean="0"/>
              <a:t>Во дни сомнений, во дни тягостных раздумий о судьбах моей родины, — ты один мне поддержка и опора, о великий, могучий, правдивый и свободный русский язык! Не будь тебя — как не впасть в отчаяние при виде всего, что совершается дома? Но нельзя верить, чтобы такой язык не был дан великому народу!</a:t>
            </a:r>
            <a:br>
              <a:rPr lang="ru-RU" dirty="0" smtClean="0"/>
            </a:br>
            <a:r>
              <a:rPr lang="ru-RU" i="1" dirty="0" smtClean="0"/>
              <a:t>И.С.Тургенев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Тест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3251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Выберите верные варианты:</a:t>
            </a:r>
          </a:p>
          <a:p>
            <a:pPr lvl="0">
              <a:buNone/>
            </a:pPr>
            <a:r>
              <a:rPr lang="ru-RU" dirty="0" smtClean="0"/>
              <a:t>   1.У него достаточно красивая квартира.</a:t>
            </a:r>
          </a:p>
          <a:p>
            <a:pPr lvl="0">
              <a:buNone/>
            </a:pPr>
            <a:r>
              <a:rPr lang="ru-RU" dirty="0" smtClean="0"/>
              <a:t>   2.Купили достаточно дешёвую рыбу.</a:t>
            </a:r>
          </a:p>
          <a:p>
            <a:pPr lvl="0">
              <a:buNone/>
            </a:pPr>
            <a:r>
              <a:rPr lang="ru-RU" dirty="0" smtClean="0"/>
              <a:t>   3.Сил у него достаточно.</a:t>
            </a:r>
          </a:p>
          <a:p>
            <a:pPr lvl="0">
              <a:buNone/>
            </a:pPr>
            <a:r>
              <a:rPr lang="ru-RU" dirty="0" smtClean="0"/>
              <a:t>   4.У них как бы двое детей.</a:t>
            </a:r>
          </a:p>
          <a:p>
            <a:pPr lvl="0">
              <a:buNone/>
            </a:pPr>
            <a:r>
              <a:rPr lang="ru-RU" dirty="0" smtClean="0"/>
              <a:t>   5.Посоветуй, как бы отвлечь её от грустных мыслей.</a:t>
            </a:r>
            <a:br>
              <a:rPr lang="ru-RU" dirty="0" smtClean="0"/>
            </a:br>
            <a:r>
              <a:rPr lang="ru-RU" dirty="0" smtClean="0"/>
              <a:t>6. Я в этом ничего плохого, кроме хорошего, не вижу.</a:t>
            </a:r>
            <a:br>
              <a:rPr lang="ru-RU" dirty="0" smtClean="0"/>
            </a:br>
            <a:endParaRPr lang="ru-RU" dirty="0" smtClean="0"/>
          </a:p>
          <a:p>
            <a:pPr lvl="0"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Правильные 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3.Сил у него достаточно.</a:t>
            </a:r>
            <a:br>
              <a:rPr lang="ru-RU" dirty="0" smtClean="0"/>
            </a:br>
            <a:r>
              <a:rPr lang="ru-RU" dirty="0" smtClean="0"/>
              <a:t>5.Посоветуй, как бы отвлечь её от грустных мыслей.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Цель:</a:t>
            </a:r>
            <a:br>
              <a:rPr lang="ru-RU" sz="4400" dirty="0" smtClean="0"/>
            </a:br>
            <a:r>
              <a:rPr lang="ru-RU" sz="4400" dirty="0" smtClean="0"/>
              <a:t>Понять, почему люди используют в своей речи слова-паразиты.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/>
              <a:t>   Задачи:</a:t>
            </a:r>
            <a:br>
              <a:rPr lang="ru-RU" dirty="0" smtClean="0"/>
            </a:br>
            <a:r>
              <a:rPr lang="ru-RU" dirty="0" smtClean="0"/>
              <a:t>1.узнать, что такое слова-паразиты; </a:t>
            </a:r>
          </a:p>
          <a:p>
            <a:pPr lvl="0">
              <a:buNone/>
            </a:pPr>
            <a:r>
              <a:rPr lang="ru-RU" dirty="0" smtClean="0"/>
              <a:t>   2.выяснить, какую они функцию выполняют;</a:t>
            </a:r>
          </a:p>
          <a:p>
            <a:pPr lvl="0">
              <a:buNone/>
            </a:pPr>
            <a:r>
              <a:rPr lang="ru-RU" dirty="0" smtClean="0"/>
              <a:t>   3.провести анкетирование учащихся, чтобы исследовать их речь с целью определения наиболее употребительных слов-паразитов, причины их употребления учащимися нашего класса;</a:t>
            </a:r>
          </a:p>
          <a:p>
            <a:pPr lvl="0">
              <a:buNone/>
            </a:pPr>
            <a:r>
              <a:rPr lang="ru-RU" dirty="0" smtClean="0"/>
              <a:t>   4.выработать рекомендации  по борьбе с речевыми паразитами;</a:t>
            </a:r>
            <a:br>
              <a:rPr lang="ru-RU" dirty="0" smtClean="0"/>
            </a:br>
            <a:r>
              <a:rPr lang="ru-RU" dirty="0" smtClean="0"/>
              <a:t>5.сделать вывод.</a:t>
            </a:r>
          </a:p>
          <a:p>
            <a:pPr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 smtClean="0"/>
          </a:p>
          <a:p>
            <a:pPr marL="717550" indent="-920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изучение литературы по теме,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наблюдение,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сравнение,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обобщение,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устный опрос,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анкетирование, </a:t>
            </a:r>
          </a:p>
          <a:p>
            <a:pPr marL="365125" indent="-282575" eaLnBrk="0" hangingPunct="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" pitchFamily="2" charset="2"/>
              <a:buChar char="ü"/>
              <a:defRPr/>
            </a:pPr>
            <a:r>
              <a:rPr lang="ru-RU" b="1" dirty="0" smtClean="0"/>
              <a:t>оформление результатов.</a:t>
            </a:r>
          </a:p>
          <a:p>
            <a:endParaRPr lang="ru-RU" dirty="0"/>
          </a:p>
        </p:txBody>
      </p:sp>
      <p:pic>
        <p:nvPicPr>
          <p:cNvPr id="4" name="Рисунок 4" descr="Вперёд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857496"/>
            <a:ext cx="321471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Анкетирование учащихся 7 «А» класса с целью выяснения осведомлённости </a:t>
            </a:r>
            <a:br>
              <a:rPr lang="ru-RU" sz="2800" b="1" dirty="0" smtClean="0"/>
            </a:br>
            <a:r>
              <a:rPr lang="ru-RU" sz="2800" b="1" dirty="0" smtClean="0"/>
              <a:t>о словах-паразитах</a:t>
            </a:r>
            <a:endParaRPr lang="ru-RU" sz="2800" dirty="0"/>
          </a:p>
        </p:txBody>
      </p:sp>
      <p:graphicFrame>
        <p:nvGraphicFramePr>
          <p:cNvPr id="2050" name="Object 1"/>
          <p:cNvGraphicFramePr>
            <a:graphicFrameLocks/>
          </p:cNvGraphicFramePr>
          <p:nvPr>
            <p:ph idx="1"/>
          </p:nvPr>
        </p:nvGraphicFramePr>
        <p:xfrm>
          <a:off x="1428750" y="2668588"/>
          <a:ext cx="6286500" cy="3486150"/>
        </p:xfrm>
        <a:graphic>
          <a:graphicData uri="http://schemas.openxmlformats.org/presentationml/2006/ole">
            <p:oleObj spid="_x0000_s2050" name="Диаграмма" r:id="rId3" imgW="6286614" imgH="34861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6"/>
          <p:cNvGraphicFramePr>
            <a:graphicFrameLocks/>
          </p:cNvGraphicFramePr>
          <p:nvPr>
            <p:ph idx="1"/>
          </p:nvPr>
        </p:nvGraphicFramePr>
        <p:xfrm>
          <a:off x="357188" y="1020763"/>
          <a:ext cx="8072437" cy="5100637"/>
        </p:xfrm>
        <a:graphic>
          <a:graphicData uri="http://schemas.openxmlformats.org/presentationml/2006/ole">
            <p:oleObj spid="_x0000_s3074" name="Диаграмма" r:id="rId3" imgW="6286433" imgH="397195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Стараетесь ли вы обойтись без них?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20688"/>
            <a:ext cx="4748538" cy="58087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Результаты исследования показали нам, что все подростки употребляют в своей речи слова-паразиты. Подавляющее большинство в своей речи их не замечает  и далеко не все понимают необходимость их искоренения из языка.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715008" y="1500174"/>
            <a:ext cx="2786082" cy="43672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Рисунок 4" descr="Изображение">
            <a:hlinkClick r:id="rId2" tooltip="&quot;Ссылка&quot;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857232"/>
            <a:ext cx="392909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929190" y="3429000"/>
            <a:ext cx="3929090" cy="646331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u="sng" dirty="0" smtClean="0">
                <a:hlinkClick r:id="rId2" tooltip="Ссылка"/>
              </a:rPr>
              <a:t>«Образованный человек никогда не скажет «в этой связи»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/>
          <a:lstStyle/>
          <a:p>
            <a:r>
              <a:rPr lang="ru-RU" dirty="0" smtClean="0"/>
              <a:t>Враги чистоты речи</a:t>
            </a:r>
            <a:endParaRPr lang="ru-RU" dirty="0"/>
          </a:p>
        </p:txBody>
      </p:sp>
      <p:sp>
        <p:nvSpPr>
          <p:cNvPr id="4" name="Вертикальный свиток 4"/>
          <p:cNvSpPr txBox="1">
            <a:spLocks noGrp="1" noChangeArrowheads="1"/>
          </p:cNvSpPr>
          <p:nvPr>
            <p:ph idx="1"/>
          </p:nvPr>
        </p:nvSpPr>
        <p:spPr>
          <a:xfrm>
            <a:off x="457200" y="1214422"/>
            <a:ext cx="8229600" cy="5429288"/>
          </a:xfrm>
          <a:prstGeom prst="verticalScroll">
            <a:avLst>
              <a:gd name="adj" fmla="val 12500"/>
            </a:avLst>
          </a:prstGeom>
          <a:solidFill>
            <a:srgbClr val="FF9900">
              <a:alpha val="12941"/>
            </a:srgbClr>
          </a:solidFill>
          <a:ln w="25400" algn="ctr">
            <a:solidFill>
              <a:schemeClr val="accent5">
                <a:lumMod val="50000"/>
              </a:schemeClr>
            </a:solidFill>
            <a:round/>
          </a:ln>
        </p:spPr>
        <p:txBody>
          <a:bodyPr anchor="ctr">
            <a:normAutofit fontScale="25000" lnSpcReduction="20000"/>
          </a:bodyPr>
          <a:lstStyle/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None/>
              <a:defRPr/>
            </a:pPr>
            <a:r>
              <a:rPr lang="ru-RU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None/>
              <a:defRPr/>
            </a:pPr>
            <a:r>
              <a:rPr lang="ru-RU" sz="17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Слова-паразиты</a:t>
            </a:r>
          </a:p>
          <a:p>
            <a:pPr marL="274320" indent="-27432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/>
              <a:buChar char=""/>
              <a:defRPr/>
            </a:pPr>
            <a:r>
              <a:rPr lang="ru-RU" sz="8800" b="1" dirty="0">
                <a:latin typeface="+mn-lt"/>
              </a:rPr>
              <a:t>           </a:t>
            </a:r>
            <a:r>
              <a:rPr lang="ru-RU" sz="8800" b="1" dirty="0">
                <a:latin typeface="Times New Roman" pitchFamily="18" charset="0"/>
              </a:rPr>
              <a:t>В лингвистической литературе есть целый ряд терминов, определяющих слова-паразиты: «вредные слова», «незнаменательная лексика», «лишние слова»  (О. Б. Сиротина), «вставные элементы» (</a:t>
            </a:r>
            <a:r>
              <a:rPr lang="ru-RU" sz="8800" b="1" dirty="0" err="1">
                <a:latin typeface="Times New Roman" pitchFamily="18" charset="0"/>
              </a:rPr>
              <a:t>Т.А.Ладыженская</a:t>
            </a:r>
            <a:r>
              <a:rPr lang="ru-RU" sz="8800" b="1" dirty="0">
                <a:latin typeface="Times New Roman" pitchFamily="18" charset="0"/>
              </a:rPr>
              <a:t>), «слова-заменители» (</a:t>
            </a:r>
            <a:r>
              <a:rPr lang="ru-RU" sz="8800" b="1" dirty="0" err="1">
                <a:latin typeface="Times New Roman" pitchFamily="18" charset="0"/>
              </a:rPr>
              <a:t>Е.А.Земская</a:t>
            </a:r>
            <a:r>
              <a:rPr lang="ru-RU" sz="8800" b="1" dirty="0">
                <a:latin typeface="Times New Roman" pitchFamily="18" charset="0"/>
              </a:rPr>
              <a:t>), «упаковочный материал» (Л.В.Щерба). </a:t>
            </a:r>
          </a:p>
          <a:p>
            <a:pPr marL="274320" indent="-27432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/>
              <a:buChar char=""/>
              <a:defRPr/>
            </a:pPr>
            <a:r>
              <a:rPr lang="ru-RU" sz="8800" b="1" dirty="0">
                <a:latin typeface="Times New Roman" pitchFamily="18" charset="0"/>
              </a:rPr>
              <a:t>           Самое распространённое определение слов-паразитов, данное филологами: слова и звуки, засоряющие устную речь. </a:t>
            </a:r>
          </a:p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defRPr/>
            </a:pPr>
            <a:endParaRPr lang="ru-RU" sz="3200" b="1" dirty="0">
              <a:latin typeface="Times New Roman" pitchFamily="18" charset="0"/>
            </a:endParaRPr>
          </a:p>
          <a:p>
            <a:pPr marL="274320" indent="-274320" algn="ctr" eaLnBrk="0" fontAlgn="auto" hangingPunct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/>
              <a:buChar char=""/>
              <a:defRPr/>
            </a:pPr>
            <a:endParaRPr lang="ru-RU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327</TotalTime>
  <Words>347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Городская</vt:lpstr>
      <vt:lpstr>Диаграмма</vt:lpstr>
      <vt:lpstr>«Слова-паразиты»</vt:lpstr>
      <vt:lpstr>Слайд 2</vt:lpstr>
      <vt:lpstr>Слайд 3</vt:lpstr>
      <vt:lpstr>Методы исследования:</vt:lpstr>
      <vt:lpstr>Анкетирование учащихся 7 «А» класса с целью выяснения осведомлённости  о словах-паразитах</vt:lpstr>
      <vt:lpstr>Слайд 6</vt:lpstr>
      <vt:lpstr>Стараетесь ли вы обойтись без них?</vt:lpstr>
      <vt:lpstr>Слайд 8</vt:lpstr>
      <vt:lpstr>Враги чистоты речи</vt:lpstr>
      <vt:lpstr>Слайд 10</vt:lpstr>
      <vt:lpstr>Причины возникновения  слов – паразитов: </vt:lpstr>
      <vt:lpstr>Слайд 12</vt:lpstr>
      <vt:lpstr>Слайд 13</vt:lpstr>
      <vt:lpstr>Тест</vt:lpstr>
      <vt:lpstr>Правильные 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«Слова-паразиты»</dc:title>
  <cp:lastModifiedBy>chugunova</cp:lastModifiedBy>
  <cp:revision>40</cp:revision>
  <dcterms:modified xsi:type="dcterms:W3CDTF">2016-06-01T08:13:41Z</dcterms:modified>
</cp:coreProperties>
</file>